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6DA08-811C-40CD-90BC-92663F6CD097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AAF80-E70C-4BC4-8596-683F0DF251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6DA08-811C-40CD-90BC-92663F6CD097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AAF80-E70C-4BC4-8596-683F0DF251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6DA08-811C-40CD-90BC-92663F6CD097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AAF80-E70C-4BC4-8596-683F0DF251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6DA08-811C-40CD-90BC-92663F6CD097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AAF80-E70C-4BC4-8596-683F0DF251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6DA08-811C-40CD-90BC-92663F6CD097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AAF80-E70C-4BC4-8596-683F0DF251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6DA08-811C-40CD-90BC-92663F6CD097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AAF80-E70C-4BC4-8596-683F0DF251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6DA08-811C-40CD-90BC-92663F6CD097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AAF80-E70C-4BC4-8596-683F0DF251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6DA08-811C-40CD-90BC-92663F6CD097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AAF80-E70C-4BC4-8596-683F0DF251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6DA08-811C-40CD-90BC-92663F6CD097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AAF80-E70C-4BC4-8596-683F0DF251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6DA08-811C-40CD-90BC-92663F6CD097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AAF80-E70C-4BC4-8596-683F0DF251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6DA08-811C-40CD-90BC-92663F6CD097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AAF80-E70C-4BC4-8596-683F0DF251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 bright="40000" contrast="-49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6DA08-811C-40CD-90BC-92663F6CD097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AAF80-E70C-4BC4-8596-683F0DF251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4800" b="1" smtClean="0">
                <a:latin typeface="+mj-lt"/>
              </a:rPr>
              <a:t>               ПЛАК  И  ФИСУРЕ</a:t>
            </a:r>
          </a:p>
          <a:p>
            <a:pPr>
              <a:buNone/>
            </a:pPr>
            <a:endParaRPr lang="sr-Cyrl-CS" sz="4400" b="1">
              <a:latin typeface="+mj-lt"/>
            </a:endParaRPr>
          </a:p>
          <a:p>
            <a:pPr>
              <a:buNone/>
            </a:pPr>
            <a:r>
              <a:rPr lang="sr-Cyrl-CS" sz="3600" smtClean="0">
                <a:latin typeface="+mj-lt"/>
              </a:rPr>
              <a:t>                проф. Слободан Јанковић</a:t>
            </a:r>
            <a:endParaRPr lang="en-US" sz="3600">
              <a:latin typeface="+mj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04800"/>
            <a:ext cx="7772400" cy="1470025"/>
          </a:xfrm>
        </p:spPr>
        <p:txBody>
          <a:bodyPr>
            <a:normAutofit/>
          </a:bodyPr>
          <a:lstStyle/>
          <a:p>
            <a:r>
              <a:rPr lang="sr-Cyrl-CS" sz="4000" smtClean="0"/>
              <a:t>ХЛОРХЕКСИДИН-ГЛУКОНАТ</a:t>
            </a:r>
            <a:endParaRPr lang="en-US" sz="40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752600"/>
            <a:ext cx="9144000" cy="48006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sr-Cyrl-CS" b="1" smtClean="0">
                <a:solidFill>
                  <a:srgbClr val="C00000"/>
                </a:solidFill>
              </a:rPr>
              <a:t>	</a:t>
            </a:r>
            <a:r>
              <a:rPr lang="sr-Cyrl-CS" sz="3600" b="1" smtClean="0">
                <a:solidFill>
                  <a:schemeClr val="tx1"/>
                </a:solidFill>
              </a:rPr>
              <a:t>Препарати:</a:t>
            </a:r>
            <a:endParaRPr lang="sr-Cyrl-CS" smtClean="0">
              <a:solidFill>
                <a:schemeClr val="tx1"/>
              </a:solidFill>
            </a:endParaRPr>
          </a:p>
          <a:p>
            <a:pPr algn="l"/>
            <a:endParaRPr lang="sr-Cyrl-CS" sz="1800" smtClean="0">
              <a:solidFill>
                <a:schemeClr val="tx1"/>
              </a:solidFill>
            </a:endParaRPr>
          </a:p>
          <a:p>
            <a:pPr marL="514350" indent="-514350" algn="l">
              <a:buClr>
                <a:srgbClr val="C00000"/>
              </a:buClr>
            </a:pPr>
            <a:r>
              <a:rPr lang="sr-Cyrl-CS" smtClean="0">
                <a:solidFill>
                  <a:schemeClr val="tx1"/>
                </a:solidFill>
              </a:rPr>
              <a:t>		Натријум-лаурил-сулфат (</a:t>
            </a:r>
            <a:r>
              <a:rPr lang="sr-Latn-CS" smtClean="0">
                <a:solidFill>
                  <a:schemeClr val="tx1"/>
                </a:solidFill>
              </a:rPr>
              <a:t>SLS</a:t>
            </a:r>
            <a:r>
              <a:rPr lang="sr-Cyrl-CS" smtClean="0">
                <a:solidFill>
                  <a:schemeClr val="tx1"/>
                </a:solidFill>
              </a:rPr>
              <a:t>), чест састојак паста за зубе, инактивира хлорхексидин, тако да током примене хлорхексидина не треба користити пасте које садрже </a:t>
            </a:r>
            <a:r>
              <a:rPr lang="sr-Latn-CS" smtClean="0">
                <a:solidFill>
                  <a:schemeClr val="tx1"/>
                </a:solidFill>
              </a:rPr>
              <a:t>SLS.</a:t>
            </a:r>
            <a:endParaRPr lang="sr-Cyrl-CS" smtClean="0">
              <a:solidFill>
                <a:schemeClr val="tx1"/>
              </a:solidFill>
            </a:endParaRPr>
          </a:p>
          <a:p>
            <a:pPr marL="514350" indent="-514350" algn="l">
              <a:buClr>
                <a:srgbClr val="C00000"/>
              </a:buClr>
            </a:pPr>
            <a:endParaRPr lang="sr-Cyrl-CS" sz="2400" smtClean="0">
              <a:solidFill>
                <a:schemeClr val="tx1"/>
              </a:solidFill>
            </a:endParaRPr>
          </a:p>
          <a:p>
            <a:pPr marL="514350" indent="-514350" algn="l">
              <a:lnSpc>
                <a:spcPct val="120000"/>
              </a:lnSpc>
              <a:buClr>
                <a:srgbClr val="C00000"/>
              </a:buClr>
            </a:pPr>
            <a:r>
              <a:rPr lang="sr-Cyrl-CS" smtClean="0">
                <a:solidFill>
                  <a:schemeClr val="tx1"/>
                </a:solidFill>
              </a:rPr>
              <a:t>		Сви наведени препарати се користе за краткорочну, повремену примену. Дуготрајну употребу  и равномернију расподелу омогућавају пасте за зубе које садрже хлорхексидин.</a:t>
            </a:r>
          </a:p>
          <a:p>
            <a:pPr marL="514350" indent="-514350" algn="l"/>
            <a:endParaRPr lang="sr-Cyrl-CS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sz="4000" b="1" smtClean="0"/>
              <a:t>ИМУНИЗАЦИЈА ПРОТИВ КАРИЈЕСА</a:t>
            </a:r>
            <a:endParaRPr lang="en-US" sz="4000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905000"/>
            <a:ext cx="8534400" cy="4525963"/>
          </a:xfrm>
        </p:spPr>
        <p:txBody>
          <a:bodyPr/>
          <a:lstStyle/>
          <a:p>
            <a:pPr>
              <a:buNone/>
            </a:pPr>
            <a:r>
              <a:rPr lang="sr-Cyrl-CS" smtClean="0"/>
              <a:t>		Вакцина против </a:t>
            </a:r>
            <a:r>
              <a:rPr lang="sr-Latn-CS" smtClean="0"/>
              <a:t>Streptococcus mutans-a</a:t>
            </a:r>
            <a:r>
              <a:rPr lang="sr-Cyrl-CS" smtClean="0"/>
              <a:t> се још увек не примењује у пракси. Разлози су:</a:t>
            </a:r>
          </a:p>
          <a:p>
            <a:pPr>
              <a:buNone/>
            </a:pPr>
            <a:endParaRPr lang="sr-Cyrl-CS" sz="1400" smtClean="0"/>
          </a:p>
          <a:p>
            <a:pPr marL="514350" indent="-514350">
              <a:buFont typeface="Calibri" pitchFamily="34" charset="0"/>
              <a:buChar char="—"/>
            </a:pPr>
            <a:r>
              <a:rPr lang="sr-Cyrl-CS" smtClean="0"/>
              <a:t>велика варијабилност сојева</a:t>
            </a:r>
          </a:p>
          <a:p>
            <a:pPr marL="514350" indent="-514350">
              <a:buFont typeface="Calibri" pitchFamily="34" charset="0"/>
              <a:buChar char="—"/>
            </a:pPr>
            <a:r>
              <a:rPr lang="sr-Cyrl-CS" smtClean="0"/>
              <a:t>могућа нежељена дејства вакцине</a:t>
            </a:r>
          </a:p>
          <a:p>
            <a:pPr marL="514350" indent="-514350">
              <a:buFont typeface="Calibri" pitchFamily="34" charset="0"/>
              <a:buChar char="—"/>
            </a:pPr>
            <a:r>
              <a:rPr lang="sr-Cyrl-CS" smtClean="0"/>
              <a:t>укрштена реактивност са ћелијама срчаног мишића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sz="4000" b="1" smtClean="0"/>
              <a:t>ИМУНИЗАЦИЈА ПРОТИВ КАРИЈЕСА</a:t>
            </a:r>
            <a:endParaRPr lang="en-US" sz="4000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sr-Cyrl-CS" smtClean="0"/>
              <a:t>	</a:t>
            </a:r>
            <a:r>
              <a:rPr lang="sr-Cyrl-CS" sz="2800" smtClean="0"/>
              <a:t>	За израду вакцине против </a:t>
            </a:r>
            <a:r>
              <a:rPr lang="sr-Latn-CS" sz="2800" smtClean="0"/>
              <a:t>Streptococcus mutans-a</a:t>
            </a:r>
            <a:r>
              <a:rPr lang="sr-Cyrl-CS" sz="2800" smtClean="0"/>
              <a:t> су коришћени следећи бактеријски антигени: адхезини, глукозил трансфераза и протеин који везује глукан.</a:t>
            </a:r>
          </a:p>
          <a:p>
            <a:pPr>
              <a:buNone/>
            </a:pPr>
            <a:endParaRPr lang="sr-Cyrl-CS" sz="1200" smtClean="0"/>
          </a:p>
          <a:p>
            <a:pPr>
              <a:buNone/>
            </a:pPr>
            <a:r>
              <a:rPr lang="sr-Cyrl-CS" sz="2800" smtClean="0"/>
              <a:t>		Вакцина би изазвала стварање специфичних </a:t>
            </a:r>
            <a:r>
              <a:rPr lang="sr-Latn-CS" sz="2800" smtClean="0"/>
              <a:t>IgA</a:t>
            </a:r>
            <a:r>
              <a:rPr lang="sr-Cyrl-CS" sz="2800" smtClean="0"/>
              <a:t>; антитела из пљувачке би деловала на стрептокок у денталном плаку и тако превенирала каријес.</a:t>
            </a:r>
          </a:p>
          <a:p>
            <a:pPr>
              <a:buNone/>
            </a:pPr>
            <a:endParaRPr lang="sr-Cyrl-CS" sz="1200" smtClean="0"/>
          </a:p>
          <a:p>
            <a:pPr>
              <a:buNone/>
            </a:pPr>
            <a:r>
              <a:rPr lang="sr-Cyrl-CS" sz="2800" smtClean="0"/>
              <a:t>		Вакцинисала би се деца млађа од 6 месеци. Ревакцинација би уследила после неколико година.</a:t>
            </a:r>
          </a:p>
          <a:p>
            <a:pPr>
              <a:buNone/>
            </a:pPr>
            <a:endParaRPr lang="sr-Cyrl-CS" sz="1300" smtClean="0"/>
          </a:p>
          <a:p>
            <a:pPr>
              <a:buNone/>
            </a:pPr>
            <a:r>
              <a:rPr lang="sr-Cyrl-CS" sz="2800" smtClean="0"/>
              <a:t>		Вакцина би се примењивала орално, интраназално и поткожно.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sz="4000" b="1" smtClean="0"/>
              <a:t>ИМУНИЗАЦИЈА ПРОТИВ КАРИЈЕСА</a:t>
            </a:r>
            <a:endParaRPr lang="en-US" sz="4000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2209800"/>
            <a:ext cx="91440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mtClean="0"/>
              <a:t>		Пасивна имунизација подразумева примену готових антитела (из крављег млека или генетски модификованих ћелија дувана).</a:t>
            </a:r>
          </a:p>
          <a:p>
            <a:pPr>
              <a:buNone/>
            </a:pPr>
            <a:endParaRPr lang="sr-Cyrl-CS" sz="2400" smtClean="0"/>
          </a:p>
          <a:p>
            <a:pPr>
              <a:buNone/>
            </a:pPr>
            <a:r>
              <a:rPr lang="sr-Cyrl-CS" smtClean="0"/>
              <a:t>		Добре стране пасивне имунизације су што нема нежељених дејстава  и ниска цена.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sz="4000" b="1" smtClean="0"/>
              <a:t>ЗАТВАРАЊЕ ФИСУРА НА ГЛЕЂИ</a:t>
            </a:r>
            <a:endParaRPr lang="en-US" sz="4000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2800" smtClean="0"/>
              <a:t>		Фисуре и рупице на глеђи су ситне, а прање зуба четкицом непрецизно, тако да су подложне развоју плака и каријеса. Благовремено затварање (заливање) фисура заштитним материјама превенира каријес.</a:t>
            </a:r>
          </a:p>
          <a:p>
            <a:pPr>
              <a:buNone/>
            </a:pPr>
            <a:endParaRPr lang="sr-Cyrl-CS" sz="1200" smtClean="0"/>
          </a:p>
          <a:p>
            <a:pPr>
              <a:buNone/>
            </a:pPr>
            <a:r>
              <a:rPr lang="sr-Cyrl-CS" sz="2800" smtClean="0"/>
              <a:t>		Затварање фисура се врши у периоду од 2 године по израстању сталног зуба, првенствено на шестицама. Посебно је индиковано код деце ометене у развоју, деце која су имала каријес на млечним зубима и деце код које се рано развио каријес на оклузалној површини неке од шестица. Тада треба затворити фисуре и на осталим шестицама, као и седмицама.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sz="4000" b="1" smtClean="0"/>
              <a:t>ЗАТВАРАЊЕ ФИСУРА НА ГЛЕЂИ</a:t>
            </a:r>
            <a:endParaRPr lang="en-US" sz="4000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2800" smtClean="0"/>
              <a:t>		Ако није јасно да ли је у питању пребојена фисура или каријес, може помоћи рендгенски снимак:</a:t>
            </a:r>
          </a:p>
          <a:p>
            <a:pPr>
              <a:buNone/>
            </a:pPr>
            <a:endParaRPr lang="sr-Cyrl-CS" sz="1200" smtClean="0"/>
          </a:p>
          <a:p>
            <a:pPr>
              <a:buFont typeface="Calibri" pitchFamily="34" charset="0"/>
              <a:buChar char="—"/>
            </a:pPr>
            <a:r>
              <a:rPr lang="sr-Cyrl-CS" sz="2800" smtClean="0"/>
              <a:t> дефект захвата само глеђ (само затварање фисуре уз праћење).</a:t>
            </a:r>
          </a:p>
          <a:p>
            <a:pPr>
              <a:buNone/>
            </a:pPr>
            <a:endParaRPr lang="sr-Cyrl-CS" sz="800" smtClean="0"/>
          </a:p>
          <a:p>
            <a:pPr>
              <a:buFont typeface="Calibri" pitchFamily="34" charset="0"/>
              <a:buChar char="—"/>
            </a:pPr>
            <a:r>
              <a:rPr lang="sr-Cyrl-CS" sz="2800" smtClean="0"/>
              <a:t> дефект допире до дентина, али захвата до ⅓ оклузалне површине зуба (постављање смоле у дефект, уз праћење. Код ½ пацијената смола се одржи 5 година).</a:t>
            </a:r>
          </a:p>
          <a:p>
            <a:pPr>
              <a:buNone/>
            </a:pPr>
            <a:endParaRPr lang="sr-Cyrl-CS" sz="800" smtClean="0"/>
          </a:p>
          <a:p>
            <a:pPr>
              <a:buFont typeface="Calibri" pitchFamily="34" charset="0"/>
              <a:buChar char="—"/>
            </a:pPr>
            <a:r>
              <a:rPr lang="sr-Cyrl-CS" sz="2800" smtClean="0"/>
              <a:t> већи дефекти (класично пломбирање зуба).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sz="4000" b="1" smtClean="0"/>
              <a:t>ЗАТВАРАЊЕ ФИСУРА НА ГЛЕЂИ</a:t>
            </a:r>
            <a:endParaRPr lang="en-US" sz="4000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2800" smtClean="0"/>
              <a:t>		</a:t>
            </a:r>
            <a:r>
              <a:rPr lang="sr-Cyrl-CS" sz="2800" b="1" smtClean="0"/>
              <a:t>Подела средства за заливање зуба: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 2" pitchFamily="18" charset="2"/>
              <a:buChar char="Ù"/>
            </a:pPr>
            <a:endParaRPr lang="sr-Cyrl-CS" sz="1200" smtClean="0"/>
          </a:p>
          <a:p>
            <a:pPr>
              <a:buClr>
                <a:srgbClr val="C00000"/>
              </a:buClr>
              <a:buFont typeface="Wingdings 2" pitchFamily="18" charset="2"/>
              <a:buChar char="Ù"/>
            </a:pPr>
            <a:r>
              <a:rPr lang="sr-Cyrl-CS" sz="2800" smtClean="0"/>
              <a:t> према методу полимеризације (спонтана и помоћу светла)</a:t>
            </a:r>
          </a:p>
          <a:p>
            <a:pPr>
              <a:buClr>
                <a:srgbClr val="C00000"/>
              </a:buClr>
              <a:buFont typeface="Wingdings 2" pitchFamily="18" charset="2"/>
              <a:buChar char="Ù"/>
            </a:pPr>
            <a:endParaRPr lang="sr-Cyrl-CS" sz="800" smtClean="0"/>
          </a:p>
          <a:p>
            <a:pPr>
              <a:buClr>
                <a:srgbClr val="C00000"/>
              </a:buClr>
              <a:buFont typeface="Wingdings 2" pitchFamily="18" charset="2"/>
              <a:buChar char="Ù"/>
            </a:pPr>
            <a:r>
              <a:rPr lang="sr-Cyrl-CS" sz="2800" smtClean="0"/>
              <a:t> према врсти смоле (уретан-диакрилат и Бис-ГМА смола)</a:t>
            </a:r>
          </a:p>
          <a:p>
            <a:pPr>
              <a:buClr>
                <a:srgbClr val="C00000"/>
              </a:buClr>
              <a:buFont typeface="Wingdings 2" pitchFamily="18" charset="2"/>
              <a:buChar char="Ù"/>
            </a:pPr>
            <a:endParaRPr lang="sr-Cyrl-CS" sz="800" smtClean="0"/>
          </a:p>
          <a:p>
            <a:pPr>
              <a:buClr>
                <a:srgbClr val="C00000"/>
              </a:buClr>
              <a:buFont typeface="Wingdings 2" pitchFamily="18" charset="2"/>
              <a:buChar char="Ù"/>
            </a:pPr>
            <a:r>
              <a:rPr lang="sr-Cyrl-CS" sz="2800" smtClean="0"/>
              <a:t> према боји (провидне и непровидне смоле)</a:t>
            </a:r>
          </a:p>
          <a:p>
            <a:pPr>
              <a:buClr>
                <a:srgbClr val="C00000"/>
              </a:buClr>
              <a:buFont typeface="Wingdings 2" pitchFamily="18" charset="2"/>
              <a:buChar char="Ù"/>
            </a:pPr>
            <a:r>
              <a:rPr lang="sr-Cyrl-CS" sz="2800" smtClean="0"/>
              <a:t> да ли садрже честице за попуњавање пукотина („филована″ и „нефилована″ средства)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sz="4000" b="1" smtClean="0"/>
              <a:t>ЗАТВАРАЊЕ ФИСУРА НА ГЛЕЂИ</a:t>
            </a:r>
            <a:endParaRPr lang="en-US" sz="4000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828800"/>
            <a:ext cx="91440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2800" smtClean="0"/>
              <a:t>		</a:t>
            </a:r>
            <a:r>
              <a:rPr lang="sr-Cyrl-CS" sz="2800" b="1" smtClean="0"/>
              <a:t>Подела средства за заливање зуба:</a:t>
            </a:r>
          </a:p>
          <a:p>
            <a:pPr>
              <a:buNone/>
            </a:pPr>
            <a:endParaRPr lang="sr-Cyrl-CS" sz="1200" smtClean="0"/>
          </a:p>
          <a:p>
            <a:pPr>
              <a:buNone/>
            </a:pPr>
            <a:r>
              <a:rPr lang="sr-Cyrl-CS" sz="2800" smtClean="0"/>
              <a:t>		</a:t>
            </a:r>
            <a:r>
              <a:rPr lang="sr-Cyrl-CS" sz="2800" b="1" smtClean="0">
                <a:solidFill>
                  <a:srgbClr val="C00000"/>
                </a:solidFill>
              </a:rPr>
              <a:t>Смоле</a:t>
            </a:r>
            <a:r>
              <a:rPr lang="sr-Cyrl-CS" sz="2800" smtClean="0"/>
              <a:t> захтевају потпуно суву површину зуба да би прионуле. </a:t>
            </a:r>
          </a:p>
          <a:p>
            <a:pPr>
              <a:buNone/>
            </a:pPr>
            <a:r>
              <a:rPr lang="sr-Cyrl-CS" sz="2800" smtClean="0"/>
              <a:t>		Ако је тај предуслов немогуће испунити, могу се применити </a:t>
            </a:r>
            <a:r>
              <a:rPr lang="sr-Cyrl-CS" sz="2800" b="1" smtClean="0">
                <a:solidFill>
                  <a:srgbClr val="C00000"/>
                </a:solidFill>
              </a:rPr>
              <a:t>стакло-јономер цементи</a:t>
            </a:r>
            <a:r>
              <a:rPr lang="sr-Cyrl-CS" sz="2800" smtClean="0"/>
              <a:t>, који пријањају и у влажној средини. Отпуштају флуор и тако додатно превенирају каријес. Краће остају на зубима од смола.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sz="4000" b="1" smtClean="0"/>
              <a:t>ЗАТВАРАЊЕ ФИСУРА НА ГЛЕЂИ</a:t>
            </a:r>
            <a:endParaRPr lang="en-US" sz="4000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2578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sr-Cyrl-CS" sz="2800" smtClean="0"/>
              <a:t>		</a:t>
            </a:r>
            <a:r>
              <a:rPr lang="sr-Cyrl-CS" sz="2800" b="1" smtClean="0"/>
              <a:t>Техника затварања фисура на глеђи:</a:t>
            </a:r>
          </a:p>
          <a:p>
            <a:pPr>
              <a:buNone/>
            </a:pPr>
            <a:endParaRPr lang="sr-Cyrl-CS" sz="1200" smtClean="0"/>
          </a:p>
          <a:p>
            <a:pPr>
              <a:buNone/>
            </a:pPr>
            <a:r>
              <a:rPr lang="sr-Cyrl-CS" sz="2800" smtClean="0"/>
              <a:t>	1. што темељитије очистити плак са зуба </a:t>
            </a:r>
          </a:p>
          <a:p>
            <a:pPr>
              <a:buNone/>
            </a:pPr>
            <a:r>
              <a:rPr lang="sr-Cyrl-CS" sz="2800" smtClean="0"/>
              <a:t>	2. изоловати и добро осушити зуб</a:t>
            </a:r>
          </a:p>
          <a:p>
            <a:pPr>
              <a:buNone/>
            </a:pPr>
            <a:r>
              <a:rPr lang="sr-Cyrl-CS" sz="2800" smtClean="0"/>
              <a:t>	3. на зуб нанети 30-50% фосфорну киселину и оставити је да 	делује 20-40 секунди</a:t>
            </a:r>
          </a:p>
          <a:p>
            <a:pPr>
              <a:buNone/>
            </a:pPr>
            <a:r>
              <a:rPr lang="sr-Cyrl-CS" sz="2800" smtClean="0"/>
              <a:t>	4. зуб добро испрати, поново га изоловати и сасвим осушити</a:t>
            </a:r>
          </a:p>
          <a:p>
            <a:pPr>
              <a:buNone/>
            </a:pPr>
            <a:r>
              <a:rPr lang="sr-Cyrl-CS" sz="2800" smtClean="0"/>
              <a:t>	5. нанети средство за лепљење смоле на зуб</a:t>
            </a:r>
          </a:p>
          <a:p>
            <a:pPr>
              <a:buNone/>
            </a:pPr>
            <a:r>
              <a:rPr lang="sr-Cyrl-CS" sz="2800" smtClean="0"/>
              <a:t>	6. нанети средство за затварање фисура (смолу) и сачекати 	према упутству за употребу</a:t>
            </a:r>
          </a:p>
          <a:p>
            <a:pPr>
              <a:buNone/>
            </a:pPr>
            <a:r>
              <a:rPr lang="sr-Cyrl-CS" sz="2800" smtClean="0"/>
              <a:t>	7. ако смола не може да се скине, значи да је добро 	апликована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04800"/>
            <a:ext cx="7772400" cy="1470025"/>
          </a:xfrm>
        </p:spPr>
        <p:txBody>
          <a:bodyPr>
            <a:normAutofit/>
          </a:bodyPr>
          <a:lstStyle/>
          <a:p>
            <a:r>
              <a:rPr lang="sr-Cyrl-CS" sz="4000" b="1" smtClean="0"/>
              <a:t>ХЕМИЈСКА СРЕДСТВА ЗА УКЛАЊАЊЕ ДЕНТАЛНОГ ПЛАКА</a:t>
            </a:r>
            <a:endParaRPr lang="en-US" sz="4000" b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133600"/>
            <a:ext cx="8458200" cy="4495800"/>
          </a:xfrm>
        </p:spPr>
        <p:txBody>
          <a:bodyPr>
            <a:normAutofit/>
          </a:bodyPr>
          <a:lstStyle/>
          <a:p>
            <a:pPr algn="l"/>
            <a:r>
              <a:rPr lang="sr-Cyrl-CS" b="1" smtClean="0">
                <a:solidFill>
                  <a:srgbClr val="C00000"/>
                </a:solidFill>
              </a:rPr>
              <a:t>	Плак</a:t>
            </a:r>
            <a:r>
              <a:rPr lang="sr-Cyrl-CS" smtClean="0">
                <a:solidFill>
                  <a:schemeClr val="tx1"/>
                </a:solidFill>
              </a:rPr>
              <a:t> је биофилм који чврсто пријања за површину зуба и у чији састав улазе бактерије.</a:t>
            </a:r>
          </a:p>
          <a:p>
            <a:pPr algn="l"/>
            <a:endParaRPr lang="sr-Cyrl-CS" sz="1800" smtClean="0">
              <a:solidFill>
                <a:schemeClr val="tx1"/>
              </a:solidFill>
            </a:endParaRPr>
          </a:p>
          <a:p>
            <a:pPr algn="l"/>
            <a:r>
              <a:rPr lang="sr-Cyrl-CS" smtClean="0">
                <a:solidFill>
                  <a:schemeClr val="tx1"/>
                </a:solidFill>
              </a:rPr>
              <a:t>	Од познатих антисептика само </a:t>
            </a:r>
            <a:r>
              <a:rPr lang="sr-Cyrl-CS" b="1" smtClean="0">
                <a:solidFill>
                  <a:srgbClr val="C00000"/>
                </a:solidFill>
              </a:rPr>
              <a:t>хлорхексидин</a:t>
            </a:r>
            <a:r>
              <a:rPr lang="sr-Cyrl-CS" smtClean="0">
                <a:solidFill>
                  <a:schemeClr val="tx1"/>
                </a:solidFill>
              </a:rPr>
              <a:t> има продужено антимикробно деловање, што је неопходан предуслов за отклањање и контролу плака хемијским путем. Зато важи за златни стандард у стоматологији.</a:t>
            </a: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04800"/>
            <a:ext cx="7772400" cy="1470025"/>
          </a:xfrm>
        </p:spPr>
        <p:txBody>
          <a:bodyPr>
            <a:normAutofit/>
          </a:bodyPr>
          <a:lstStyle/>
          <a:p>
            <a:r>
              <a:rPr lang="sr-Cyrl-CS" sz="4000" smtClean="0"/>
              <a:t>ХЛОРХЕКСИДИН-ГЛУКОНАТ</a:t>
            </a:r>
            <a:endParaRPr lang="en-US" sz="40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752600"/>
            <a:ext cx="8458200" cy="44958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sr-Cyrl-CS" b="1" smtClean="0">
                <a:solidFill>
                  <a:srgbClr val="C00000"/>
                </a:solidFill>
              </a:rPr>
              <a:t>	</a:t>
            </a:r>
            <a:r>
              <a:rPr lang="sr-Cyrl-CS" smtClean="0">
                <a:solidFill>
                  <a:schemeClr val="tx1"/>
                </a:solidFill>
              </a:rPr>
              <a:t>Позитивно наелектрисан, хлорхексидин се везује за негативно наелектрисане протеине плака, површног слоја слузокоже уста и пљувачке, што му омогућује продужено, постепено ослобађање и дуго задржавање у усној дупљи (до 12</a:t>
            </a:r>
            <a:r>
              <a:rPr lang="sr-Latn-CS" smtClean="0">
                <a:solidFill>
                  <a:schemeClr val="tx1"/>
                </a:solidFill>
              </a:rPr>
              <a:t>h</a:t>
            </a:r>
            <a:r>
              <a:rPr lang="sr-Cyrl-CS" smtClean="0">
                <a:solidFill>
                  <a:schemeClr val="tx1"/>
                </a:solidFill>
              </a:rPr>
              <a:t> после примене). </a:t>
            </a:r>
          </a:p>
          <a:p>
            <a:pPr algn="l"/>
            <a:endParaRPr lang="sr-Cyrl-CS" sz="1800" smtClean="0">
              <a:solidFill>
                <a:schemeClr val="tx1"/>
              </a:solidFill>
            </a:endParaRPr>
          </a:p>
          <a:p>
            <a:pPr algn="l"/>
            <a:r>
              <a:rPr lang="sr-Cyrl-CS" smtClean="0">
                <a:solidFill>
                  <a:schemeClr val="tx1"/>
                </a:solidFill>
              </a:rPr>
              <a:t>	Примењен у адекватној концентрацији, овај антисептик делује бактерицидно и фунгицидно. Због значајног антимикробног дејства на </a:t>
            </a:r>
            <a:r>
              <a:rPr lang="sr-Latn-CS" smtClean="0">
                <a:solidFill>
                  <a:schemeClr val="tx1"/>
                </a:solidFill>
              </a:rPr>
              <a:t>Streptococcus mutans</a:t>
            </a:r>
            <a:r>
              <a:rPr lang="sr-Cyrl-CS" smtClean="0">
                <a:solidFill>
                  <a:schemeClr val="tx1"/>
                </a:solidFill>
              </a:rPr>
              <a:t>, служи као антикаријесно средство.</a:t>
            </a: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04800"/>
            <a:ext cx="7772400" cy="1470025"/>
          </a:xfrm>
        </p:spPr>
        <p:txBody>
          <a:bodyPr>
            <a:normAutofit/>
          </a:bodyPr>
          <a:lstStyle/>
          <a:p>
            <a:r>
              <a:rPr lang="sr-Cyrl-CS" sz="4000" smtClean="0"/>
              <a:t>ХЛОРХЕКСИДИН-ГЛУКОНАТ</a:t>
            </a:r>
            <a:endParaRPr lang="en-US" sz="40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752600"/>
            <a:ext cx="8458200" cy="4495800"/>
          </a:xfrm>
        </p:spPr>
        <p:txBody>
          <a:bodyPr>
            <a:normAutofit lnSpcReduction="10000"/>
          </a:bodyPr>
          <a:lstStyle/>
          <a:p>
            <a:pPr algn="l"/>
            <a:r>
              <a:rPr lang="sr-Cyrl-CS" b="1" smtClean="0">
                <a:solidFill>
                  <a:srgbClr val="C00000"/>
                </a:solidFill>
              </a:rPr>
              <a:t>	</a:t>
            </a:r>
            <a:r>
              <a:rPr lang="sr-Cyrl-CS" b="1" smtClean="0">
                <a:solidFill>
                  <a:schemeClr val="tx1"/>
                </a:solidFill>
              </a:rPr>
              <a:t>Индикације за примену:</a:t>
            </a:r>
            <a:endParaRPr lang="sr-Cyrl-CS" smtClean="0">
              <a:solidFill>
                <a:schemeClr val="tx1"/>
              </a:solidFill>
            </a:endParaRPr>
          </a:p>
          <a:p>
            <a:pPr algn="l"/>
            <a:endParaRPr lang="sr-Cyrl-CS" sz="180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/>
            </a:pPr>
            <a:r>
              <a:rPr lang="sr-Cyrl-CS" smtClean="0">
                <a:solidFill>
                  <a:schemeClr val="tx1"/>
                </a:solidFill>
              </a:rPr>
              <a:t>Гингивитис</a:t>
            </a:r>
          </a:p>
          <a:p>
            <a:pPr marL="514350" indent="-514350" algn="l">
              <a:buAutoNum type="arabicPeriod"/>
            </a:pPr>
            <a:r>
              <a:rPr lang="sr-Cyrl-CS" smtClean="0">
                <a:solidFill>
                  <a:schemeClr val="tx1"/>
                </a:solidFill>
              </a:rPr>
              <a:t>Отклањање (тањег слоја) и контрола настанка плака, што доприноси превенцији каријеса. Посебно је индикован код особа које не могу да одржавају адекватну хигијену усне дупље (нпр. хендикепиране особе) и кад се пљувачка слабије лучи.</a:t>
            </a: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04800"/>
            <a:ext cx="7772400" cy="1470025"/>
          </a:xfrm>
        </p:spPr>
        <p:txBody>
          <a:bodyPr>
            <a:normAutofit/>
          </a:bodyPr>
          <a:lstStyle/>
          <a:p>
            <a:r>
              <a:rPr lang="sr-Cyrl-CS" sz="4000" smtClean="0"/>
              <a:t>ХЛОРХЕКСИДИН-ГЛУКОНАТ</a:t>
            </a:r>
            <a:endParaRPr lang="en-US" sz="40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752600"/>
            <a:ext cx="8458200" cy="4495800"/>
          </a:xfrm>
        </p:spPr>
        <p:txBody>
          <a:bodyPr>
            <a:normAutofit/>
          </a:bodyPr>
          <a:lstStyle/>
          <a:p>
            <a:pPr algn="l"/>
            <a:r>
              <a:rPr lang="sr-Cyrl-CS" b="1" smtClean="0">
                <a:solidFill>
                  <a:srgbClr val="C00000"/>
                </a:solidFill>
              </a:rPr>
              <a:t>	</a:t>
            </a:r>
            <a:r>
              <a:rPr lang="sr-Cyrl-CS" b="1" smtClean="0">
                <a:solidFill>
                  <a:schemeClr val="tx1"/>
                </a:solidFill>
              </a:rPr>
              <a:t>Нежељена дејства:</a:t>
            </a:r>
            <a:endParaRPr lang="sr-Cyrl-CS" smtClean="0">
              <a:solidFill>
                <a:schemeClr val="tx1"/>
              </a:solidFill>
            </a:endParaRPr>
          </a:p>
          <a:p>
            <a:pPr algn="l"/>
            <a:endParaRPr lang="sr-Cyrl-CS" sz="180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/>
            </a:pPr>
            <a:r>
              <a:rPr lang="sr-Cyrl-CS" smtClean="0">
                <a:solidFill>
                  <a:schemeClr val="tx1"/>
                </a:solidFill>
              </a:rPr>
              <a:t>Пребојавање зуба</a:t>
            </a:r>
          </a:p>
          <a:p>
            <a:pPr marL="514350" indent="-514350" algn="l">
              <a:buAutoNum type="arabicPeriod"/>
            </a:pPr>
            <a:r>
              <a:rPr lang="sr-Cyrl-CS" smtClean="0">
                <a:solidFill>
                  <a:schemeClr val="tx1"/>
                </a:solidFill>
              </a:rPr>
              <a:t>Измењен укус</a:t>
            </a:r>
          </a:p>
          <a:p>
            <a:pPr marL="514350" indent="-514350" algn="l">
              <a:buAutoNum type="arabicPeriod"/>
            </a:pPr>
            <a:r>
              <a:rPr lang="sr-Cyrl-CS" smtClean="0">
                <a:solidFill>
                  <a:schemeClr val="tx1"/>
                </a:solidFill>
              </a:rPr>
              <a:t>Пролазан оток пљувачних жлезда</a:t>
            </a:r>
          </a:p>
          <a:p>
            <a:pPr marL="514350" indent="-514350" algn="l">
              <a:buAutoNum type="arabicPeriod"/>
            </a:pPr>
            <a:r>
              <a:rPr lang="sr-Cyrl-CS" smtClean="0">
                <a:solidFill>
                  <a:schemeClr val="tx1"/>
                </a:solidFill>
              </a:rPr>
              <a:t>Осећај печења и сувоће у устима</a:t>
            </a: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04800"/>
            <a:ext cx="7772400" cy="1470025"/>
          </a:xfrm>
        </p:spPr>
        <p:txBody>
          <a:bodyPr>
            <a:normAutofit/>
          </a:bodyPr>
          <a:lstStyle/>
          <a:p>
            <a:r>
              <a:rPr lang="sr-Cyrl-CS" sz="4000" smtClean="0"/>
              <a:t>ХЛОРХЕКСИДИН-ГЛУКОНАТ</a:t>
            </a:r>
            <a:endParaRPr lang="en-US" sz="40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752600"/>
            <a:ext cx="9144000" cy="44958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sr-Cyrl-CS" b="1" smtClean="0">
                <a:solidFill>
                  <a:srgbClr val="C00000"/>
                </a:solidFill>
              </a:rPr>
              <a:t>	</a:t>
            </a:r>
            <a:r>
              <a:rPr lang="sr-Cyrl-CS" b="1" smtClean="0">
                <a:solidFill>
                  <a:schemeClr val="tx1"/>
                </a:solidFill>
              </a:rPr>
              <a:t>Нежељена дејства:</a:t>
            </a:r>
            <a:endParaRPr lang="sr-Cyrl-CS" smtClean="0">
              <a:solidFill>
                <a:schemeClr val="tx1"/>
              </a:solidFill>
            </a:endParaRPr>
          </a:p>
          <a:p>
            <a:pPr algn="l"/>
            <a:endParaRPr lang="sr-Cyrl-CS" sz="180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sr-Cyrl-CS" smtClean="0">
                <a:solidFill>
                  <a:schemeClr val="tx1"/>
                </a:solidFill>
              </a:rPr>
              <a:t>		Пребојавање зуба се може избећи ако се не конзумирају храна и пиће богати пигментима (кафа, чај, вино) током примене хлорхексидина.</a:t>
            </a:r>
          </a:p>
          <a:p>
            <a:pPr marL="514350" indent="-514350" algn="l"/>
            <a:endParaRPr lang="sr-Cyrl-CS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sr-Cyrl-CS" smtClean="0">
                <a:solidFill>
                  <a:schemeClr val="tx1"/>
                </a:solidFill>
              </a:rPr>
              <a:t>		Постоје препарати хлорхексидина који садрже А</a:t>
            </a:r>
            <a:r>
              <a:rPr lang="sr-Latn-CS" smtClean="0">
                <a:solidFill>
                  <a:schemeClr val="tx1"/>
                </a:solidFill>
              </a:rPr>
              <a:t>DS</a:t>
            </a:r>
            <a:r>
              <a:rPr lang="sr-Cyrl-CS" smtClean="0">
                <a:solidFill>
                  <a:schemeClr val="tx1"/>
                </a:solidFill>
              </a:rPr>
              <a:t> формулу</a:t>
            </a:r>
            <a:r>
              <a:rPr lang="sr-Latn-CS" smtClean="0">
                <a:solidFill>
                  <a:schemeClr val="tx1"/>
                </a:solidFill>
              </a:rPr>
              <a:t> </a:t>
            </a:r>
            <a:r>
              <a:rPr lang="sr-Cyrl-CS" smtClean="0">
                <a:solidFill>
                  <a:schemeClr val="tx1"/>
                </a:solidFill>
              </a:rPr>
              <a:t>(</a:t>
            </a:r>
            <a:r>
              <a:rPr lang="sr-Latn-CS" smtClean="0">
                <a:solidFill>
                  <a:schemeClr val="tx1"/>
                </a:solidFill>
              </a:rPr>
              <a:t>Anti Discoloration System</a:t>
            </a:r>
            <a:r>
              <a:rPr lang="sr-Cyrl-CS" smtClean="0">
                <a:solidFill>
                  <a:schemeClr val="tx1"/>
                </a:solidFill>
              </a:rPr>
              <a:t>), без алкохола, тако да не изазивају осећај печења и сувоће у устима, и имају блажа нежељена дејства.</a:t>
            </a:r>
          </a:p>
          <a:p>
            <a:pPr marL="514350" indent="-514350" algn="l"/>
            <a:endParaRPr lang="sr-Cyrl-CS" smtClean="0">
              <a:solidFill>
                <a:schemeClr val="tx1"/>
              </a:solidFill>
            </a:endParaRPr>
          </a:p>
          <a:p>
            <a:pPr marL="514350" indent="-514350" algn="l"/>
            <a:endParaRPr lang="sr-Cyrl-CS" smtClean="0">
              <a:solidFill>
                <a:schemeClr val="tx1"/>
              </a:solidFill>
            </a:endParaRPr>
          </a:p>
          <a:p>
            <a:pPr marL="514350" indent="-514350" algn="l"/>
            <a:endParaRPr lang="sr-Cyrl-CS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04800"/>
            <a:ext cx="7772400" cy="1470025"/>
          </a:xfrm>
        </p:spPr>
        <p:txBody>
          <a:bodyPr>
            <a:normAutofit/>
          </a:bodyPr>
          <a:lstStyle/>
          <a:p>
            <a:r>
              <a:rPr lang="sr-Cyrl-CS" sz="4000" smtClean="0"/>
              <a:t>ХЛОРХЕКСИДИН-ГЛУКОНАТ</a:t>
            </a:r>
            <a:endParaRPr lang="en-US" sz="40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752600"/>
            <a:ext cx="9144000" cy="4495800"/>
          </a:xfrm>
        </p:spPr>
        <p:txBody>
          <a:bodyPr>
            <a:normAutofit/>
          </a:bodyPr>
          <a:lstStyle/>
          <a:p>
            <a:pPr algn="l"/>
            <a:r>
              <a:rPr lang="sr-Cyrl-CS" b="1" smtClean="0">
                <a:solidFill>
                  <a:srgbClr val="C00000"/>
                </a:solidFill>
              </a:rPr>
              <a:t>	</a:t>
            </a:r>
            <a:r>
              <a:rPr lang="sr-Cyrl-CS" sz="3600" b="1" smtClean="0">
                <a:solidFill>
                  <a:schemeClr val="tx1"/>
                </a:solidFill>
              </a:rPr>
              <a:t>Препарати:</a:t>
            </a:r>
            <a:endParaRPr lang="sr-Cyrl-CS" smtClean="0">
              <a:solidFill>
                <a:schemeClr val="tx1"/>
              </a:solidFill>
            </a:endParaRPr>
          </a:p>
          <a:p>
            <a:pPr algn="l"/>
            <a:endParaRPr lang="sr-Cyrl-CS" sz="1800" smtClean="0">
              <a:solidFill>
                <a:schemeClr val="tx1"/>
              </a:solidFill>
            </a:endParaRPr>
          </a:p>
          <a:p>
            <a:pPr marL="514350" indent="-514350" algn="l">
              <a:buClr>
                <a:srgbClr val="C00000"/>
              </a:buClr>
              <a:buFont typeface="+mj-lt"/>
              <a:buAutoNum type="arabicPeriod"/>
            </a:pPr>
            <a:r>
              <a:rPr lang="sr-Cyrl-CS" smtClean="0">
                <a:solidFill>
                  <a:srgbClr val="C00000"/>
                </a:solidFill>
              </a:rPr>
              <a:t>Течност за испирање уста (0,2%): </a:t>
            </a:r>
          </a:p>
          <a:p>
            <a:pPr marL="514350" indent="-514350" algn="l">
              <a:buClr>
                <a:srgbClr val="C00000"/>
              </a:buClr>
            </a:pPr>
            <a:r>
              <a:rPr lang="sr-Cyrl-CS" smtClean="0">
                <a:solidFill>
                  <a:schemeClr val="tx1"/>
                </a:solidFill>
              </a:rPr>
              <a:t>		10</a:t>
            </a:r>
            <a:r>
              <a:rPr lang="sr-Latn-CS" smtClean="0">
                <a:solidFill>
                  <a:schemeClr val="tx1"/>
                </a:solidFill>
              </a:rPr>
              <a:t>ml </a:t>
            </a:r>
            <a:r>
              <a:rPr lang="sr-Cyrl-CS" smtClean="0">
                <a:solidFill>
                  <a:schemeClr val="tx1"/>
                </a:solidFill>
              </a:rPr>
              <a:t>0,2% раствора се користи за једноминутно испирање уста. Делује наредних 12 часова, тако да су потребна 2 испирања дневно.</a:t>
            </a:r>
          </a:p>
          <a:p>
            <a:pPr marL="514350" indent="-514350" algn="l"/>
            <a:endParaRPr lang="sr-Cyrl-CS" smtClean="0">
              <a:solidFill>
                <a:schemeClr val="tx1"/>
              </a:solidFill>
            </a:endParaRPr>
          </a:p>
          <a:p>
            <a:pPr marL="514350" indent="-514350" algn="l"/>
            <a:endParaRPr lang="sr-Cyrl-CS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04800"/>
            <a:ext cx="7772400" cy="1470025"/>
          </a:xfrm>
        </p:spPr>
        <p:txBody>
          <a:bodyPr>
            <a:normAutofit/>
          </a:bodyPr>
          <a:lstStyle/>
          <a:p>
            <a:r>
              <a:rPr lang="sr-Cyrl-CS" sz="4000" smtClean="0"/>
              <a:t>ХЛОРХЕКСИДИН -ГЛУКОНАТ</a:t>
            </a:r>
            <a:endParaRPr lang="en-US" sz="40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752600"/>
            <a:ext cx="9144000" cy="4495800"/>
          </a:xfrm>
        </p:spPr>
        <p:txBody>
          <a:bodyPr>
            <a:normAutofit/>
          </a:bodyPr>
          <a:lstStyle/>
          <a:p>
            <a:pPr algn="l"/>
            <a:r>
              <a:rPr lang="sr-Cyrl-CS" b="1" smtClean="0">
                <a:solidFill>
                  <a:srgbClr val="C00000"/>
                </a:solidFill>
              </a:rPr>
              <a:t>	</a:t>
            </a:r>
            <a:r>
              <a:rPr lang="sr-Cyrl-CS" sz="3600" b="1" smtClean="0">
                <a:solidFill>
                  <a:schemeClr val="tx1"/>
                </a:solidFill>
              </a:rPr>
              <a:t>Препарати:</a:t>
            </a:r>
            <a:endParaRPr lang="sr-Cyrl-CS" smtClean="0">
              <a:solidFill>
                <a:schemeClr val="tx1"/>
              </a:solidFill>
            </a:endParaRPr>
          </a:p>
          <a:p>
            <a:pPr algn="l"/>
            <a:endParaRPr lang="sr-Cyrl-CS" sz="1800" smtClean="0">
              <a:solidFill>
                <a:schemeClr val="tx1"/>
              </a:solidFill>
            </a:endParaRPr>
          </a:p>
          <a:p>
            <a:pPr marL="514350" indent="-514350" algn="l">
              <a:buClr>
                <a:srgbClr val="C00000"/>
              </a:buClr>
            </a:pPr>
            <a:r>
              <a:rPr lang="sr-Cyrl-CS" smtClean="0">
                <a:solidFill>
                  <a:srgbClr val="C00000"/>
                </a:solidFill>
              </a:rPr>
              <a:t>2. Гел (1%)</a:t>
            </a:r>
          </a:p>
          <a:p>
            <a:pPr marL="514350" indent="-514350" algn="l">
              <a:buClr>
                <a:srgbClr val="C00000"/>
              </a:buClr>
            </a:pPr>
            <a:r>
              <a:rPr lang="sr-Cyrl-CS" smtClean="0">
                <a:solidFill>
                  <a:srgbClr val="C00000"/>
                </a:solidFill>
              </a:rPr>
              <a:t>	</a:t>
            </a:r>
            <a:r>
              <a:rPr lang="sr-Cyrl-CS" smtClean="0">
                <a:solidFill>
                  <a:schemeClr val="tx1"/>
                </a:solidFill>
              </a:rPr>
              <a:t>Користи се у току четкања зуба или у кашици</a:t>
            </a:r>
            <a:endParaRPr lang="sr-Cyrl-CS" smtClean="0">
              <a:solidFill>
                <a:srgbClr val="C00000"/>
              </a:solidFill>
            </a:endParaRPr>
          </a:p>
          <a:p>
            <a:pPr marL="514350" indent="-514350" algn="l">
              <a:buClr>
                <a:srgbClr val="C00000"/>
              </a:buClr>
            </a:pPr>
            <a:endParaRPr lang="sr-Cyrl-CS" smtClean="0">
              <a:solidFill>
                <a:srgbClr val="C00000"/>
              </a:solidFill>
            </a:endParaRPr>
          </a:p>
          <a:p>
            <a:pPr marL="514350" indent="-514350" algn="l">
              <a:buClr>
                <a:srgbClr val="C00000"/>
              </a:buClr>
            </a:pPr>
            <a:r>
              <a:rPr lang="sr-Cyrl-CS" smtClean="0">
                <a:solidFill>
                  <a:srgbClr val="C00000"/>
                </a:solidFill>
              </a:rPr>
              <a:t>3. Спреј (0,2%)</a:t>
            </a:r>
          </a:p>
          <a:p>
            <a:pPr marL="514350" indent="-514350" algn="l">
              <a:buClr>
                <a:srgbClr val="C00000"/>
              </a:buClr>
            </a:pPr>
            <a:r>
              <a:rPr lang="sr-Cyrl-CS" smtClean="0">
                <a:solidFill>
                  <a:schemeClr val="tx1"/>
                </a:solidFill>
              </a:rPr>
              <a:t>	Користи се 1,5-5</a:t>
            </a:r>
            <a:r>
              <a:rPr lang="sr-Latn-CS" smtClean="0">
                <a:solidFill>
                  <a:schemeClr val="tx1"/>
                </a:solidFill>
              </a:rPr>
              <a:t>ml</a:t>
            </a:r>
            <a:r>
              <a:rPr lang="sr-Cyrl-CS" smtClean="0">
                <a:solidFill>
                  <a:schemeClr val="tx1"/>
                </a:solidFill>
              </a:rPr>
              <a:t>,</a:t>
            </a:r>
            <a:r>
              <a:rPr lang="sr-Latn-CS" smtClean="0">
                <a:solidFill>
                  <a:schemeClr val="tx1"/>
                </a:solidFill>
              </a:rPr>
              <a:t> </a:t>
            </a:r>
            <a:r>
              <a:rPr lang="sr-Cyrl-CS" smtClean="0">
                <a:solidFill>
                  <a:schemeClr val="tx1"/>
                </a:solidFill>
              </a:rPr>
              <a:t>минимум једном дневно</a:t>
            </a:r>
          </a:p>
          <a:p>
            <a:pPr marL="514350" indent="-514350" algn="l">
              <a:buClr>
                <a:srgbClr val="C00000"/>
              </a:buClr>
            </a:pPr>
            <a:endParaRPr lang="sr-Cyrl-CS" smtClean="0">
              <a:solidFill>
                <a:schemeClr val="tx1"/>
              </a:solidFill>
            </a:endParaRPr>
          </a:p>
          <a:p>
            <a:pPr marL="514350" indent="-514350" algn="l"/>
            <a:endParaRPr lang="sr-Cyrl-CS" smtClean="0">
              <a:solidFill>
                <a:schemeClr val="tx1"/>
              </a:solidFill>
            </a:endParaRPr>
          </a:p>
          <a:p>
            <a:pPr marL="514350" indent="-514350" algn="l"/>
            <a:endParaRPr lang="sr-Cyrl-CS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04800"/>
            <a:ext cx="7772400" cy="1470025"/>
          </a:xfrm>
        </p:spPr>
        <p:txBody>
          <a:bodyPr>
            <a:normAutofit/>
          </a:bodyPr>
          <a:lstStyle/>
          <a:p>
            <a:r>
              <a:rPr lang="sr-Cyrl-CS" sz="4000" smtClean="0"/>
              <a:t>ХЛОРХЕКСИДИН-ГЛУКОНАТ</a:t>
            </a:r>
            <a:endParaRPr lang="en-US" sz="40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752600"/>
            <a:ext cx="9144000" cy="4495800"/>
          </a:xfrm>
        </p:spPr>
        <p:txBody>
          <a:bodyPr>
            <a:normAutofit/>
          </a:bodyPr>
          <a:lstStyle/>
          <a:p>
            <a:pPr algn="l"/>
            <a:r>
              <a:rPr lang="sr-Cyrl-CS" b="1" smtClean="0">
                <a:solidFill>
                  <a:srgbClr val="C00000"/>
                </a:solidFill>
              </a:rPr>
              <a:t>	</a:t>
            </a:r>
            <a:r>
              <a:rPr lang="sr-Cyrl-CS" sz="3600" b="1" smtClean="0">
                <a:solidFill>
                  <a:schemeClr val="tx1"/>
                </a:solidFill>
              </a:rPr>
              <a:t>Препарати:</a:t>
            </a:r>
            <a:endParaRPr lang="sr-Cyrl-CS" smtClean="0">
              <a:solidFill>
                <a:schemeClr val="tx1"/>
              </a:solidFill>
            </a:endParaRPr>
          </a:p>
          <a:p>
            <a:pPr algn="l"/>
            <a:endParaRPr lang="sr-Cyrl-CS" sz="1800" smtClean="0">
              <a:solidFill>
                <a:schemeClr val="tx1"/>
              </a:solidFill>
            </a:endParaRPr>
          </a:p>
          <a:p>
            <a:pPr marL="514350" indent="-514350" algn="l">
              <a:buClr>
                <a:srgbClr val="C00000"/>
              </a:buClr>
            </a:pPr>
            <a:r>
              <a:rPr lang="sr-Cyrl-CS" smtClean="0">
                <a:solidFill>
                  <a:srgbClr val="C00000"/>
                </a:solidFill>
              </a:rPr>
              <a:t>2. Гел (1%)</a:t>
            </a:r>
          </a:p>
          <a:p>
            <a:pPr marL="514350" indent="-514350" algn="l">
              <a:buClr>
                <a:srgbClr val="C00000"/>
              </a:buClr>
            </a:pPr>
            <a:r>
              <a:rPr lang="sr-Cyrl-CS" smtClean="0">
                <a:solidFill>
                  <a:srgbClr val="C00000"/>
                </a:solidFill>
              </a:rPr>
              <a:t>	</a:t>
            </a:r>
            <a:r>
              <a:rPr lang="sr-Cyrl-CS" smtClean="0">
                <a:solidFill>
                  <a:schemeClr val="tx1"/>
                </a:solidFill>
              </a:rPr>
              <a:t>Користи се у току четкања зуба или у кашици</a:t>
            </a:r>
            <a:endParaRPr lang="sr-Cyrl-CS" smtClean="0">
              <a:solidFill>
                <a:srgbClr val="C00000"/>
              </a:solidFill>
            </a:endParaRPr>
          </a:p>
          <a:p>
            <a:pPr marL="514350" indent="-514350" algn="l">
              <a:buClr>
                <a:srgbClr val="C00000"/>
              </a:buClr>
            </a:pPr>
            <a:endParaRPr lang="sr-Cyrl-CS" smtClean="0">
              <a:solidFill>
                <a:srgbClr val="C00000"/>
              </a:solidFill>
            </a:endParaRPr>
          </a:p>
          <a:p>
            <a:pPr marL="514350" indent="-514350" algn="l">
              <a:buClr>
                <a:srgbClr val="C00000"/>
              </a:buClr>
            </a:pPr>
            <a:r>
              <a:rPr lang="sr-Cyrl-CS" smtClean="0">
                <a:solidFill>
                  <a:srgbClr val="C00000"/>
                </a:solidFill>
              </a:rPr>
              <a:t>3. Спреј (0,2%)</a:t>
            </a:r>
          </a:p>
          <a:p>
            <a:pPr marL="514350" indent="-514350" algn="l">
              <a:buClr>
                <a:srgbClr val="C00000"/>
              </a:buClr>
            </a:pPr>
            <a:r>
              <a:rPr lang="sr-Cyrl-CS" smtClean="0">
                <a:solidFill>
                  <a:schemeClr val="tx1"/>
                </a:solidFill>
              </a:rPr>
              <a:t>	Користи се 1,5-5</a:t>
            </a:r>
            <a:r>
              <a:rPr lang="sr-Latn-CS" smtClean="0">
                <a:solidFill>
                  <a:schemeClr val="tx1"/>
                </a:solidFill>
              </a:rPr>
              <a:t>ml</a:t>
            </a:r>
            <a:r>
              <a:rPr lang="sr-Cyrl-CS" smtClean="0">
                <a:solidFill>
                  <a:schemeClr val="tx1"/>
                </a:solidFill>
              </a:rPr>
              <a:t>,</a:t>
            </a:r>
            <a:r>
              <a:rPr lang="sr-Latn-CS" smtClean="0">
                <a:solidFill>
                  <a:schemeClr val="tx1"/>
                </a:solidFill>
              </a:rPr>
              <a:t> </a:t>
            </a:r>
            <a:r>
              <a:rPr lang="sr-Cyrl-CS" smtClean="0">
                <a:solidFill>
                  <a:schemeClr val="tx1"/>
                </a:solidFill>
              </a:rPr>
              <a:t>минимум једном дневно</a:t>
            </a:r>
          </a:p>
          <a:p>
            <a:pPr marL="514350" indent="-514350" algn="l">
              <a:buClr>
                <a:srgbClr val="C00000"/>
              </a:buClr>
            </a:pPr>
            <a:endParaRPr lang="sr-Cyrl-CS" smtClean="0">
              <a:solidFill>
                <a:schemeClr val="tx1"/>
              </a:solidFill>
            </a:endParaRPr>
          </a:p>
          <a:p>
            <a:pPr marL="514350" indent="-514350" algn="l"/>
            <a:endParaRPr lang="sr-Cyrl-CS" smtClean="0">
              <a:solidFill>
                <a:schemeClr val="tx1"/>
              </a:solidFill>
            </a:endParaRPr>
          </a:p>
          <a:p>
            <a:pPr marL="514350" indent="-514350" algn="l"/>
            <a:endParaRPr lang="sr-Cyrl-CS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54</Words>
  <Application>Microsoft Office PowerPoint</Application>
  <PresentationFormat>On-screen Show (4:3)</PresentationFormat>
  <Paragraphs>113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ХЕМИЈСКА СРЕДСТВА ЗА УКЛАЊАЊЕ ДЕНТАЛНОГ ПЛАКА</vt:lpstr>
      <vt:lpstr>ХЛОРХЕКСИДИН-ГЛУКОНАТ</vt:lpstr>
      <vt:lpstr>ХЛОРХЕКСИДИН-ГЛУКОНАТ</vt:lpstr>
      <vt:lpstr>ХЛОРХЕКСИДИН-ГЛУКОНАТ</vt:lpstr>
      <vt:lpstr>ХЛОРХЕКСИДИН-ГЛУКОНАТ</vt:lpstr>
      <vt:lpstr>ХЛОРХЕКСИДИН-ГЛУКОНАТ</vt:lpstr>
      <vt:lpstr>ХЛОРХЕКСИДИН -ГЛУКОНАТ</vt:lpstr>
      <vt:lpstr>ХЛОРХЕКСИДИН-ГЛУКОНАТ</vt:lpstr>
      <vt:lpstr>ХЛОРХЕКСИДИН-ГЛУКОНАТ</vt:lpstr>
      <vt:lpstr>ИМУНИЗАЦИЈА ПРОТИВ КАРИЈЕСА</vt:lpstr>
      <vt:lpstr>ИМУНИЗАЦИЈА ПРОТИВ КАРИЈЕСА</vt:lpstr>
      <vt:lpstr>ИМУНИЗАЦИЈА ПРОТИВ КАРИЈЕСА</vt:lpstr>
      <vt:lpstr>ЗАТВАРАЊЕ ФИСУРА НА ГЛЕЂИ</vt:lpstr>
      <vt:lpstr>ЗАТВАРАЊЕ ФИСУРА НА ГЛЕЂИ</vt:lpstr>
      <vt:lpstr>ЗАТВАРАЊЕ ФИСУРА НА ГЛЕЂИ</vt:lpstr>
      <vt:lpstr>ЗАТВАРАЊЕ ФИСУРА НА ГЛЕЂИ</vt:lpstr>
      <vt:lpstr>ЗАТВАРАЊЕ ФИСУРА НА ГЛЕЂИ</vt:lpstr>
    </vt:vector>
  </TitlesOfParts>
  <Company>Medicinski fakultet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Snezana</dc:creator>
  <cp:lastModifiedBy>Snezana</cp:lastModifiedBy>
  <cp:revision>37</cp:revision>
  <dcterms:created xsi:type="dcterms:W3CDTF">2012-01-11T13:38:58Z</dcterms:created>
  <dcterms:modified xsi:type="dcterms:W3CDTF">2012-01-13T10:42:34Z</dcterms:modified>
</cp:coreProperties>
</file>